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  <p:sldId id="2584" r:id="rId25"/>
    <p:sldId id="2585" r:id="rId26"/>
    <p:sldId id="2586" r:id="rId27"/>
    <p:sldId id="25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ação e Representações Visuais — Matemática, 6º ano" id="{04B5C6FC-1592-4BE2-887A-EF27CB46AD2B}">
          <p14:sldIdLst>
            <p14:sldId id="2561"/>
            <p14:sldId id="2562"/>
          </p14:sldIdLst>
        </p14:section>
        <p14:section name="Contexto e Objetivos de Aprendizagem" id="{C9F08E77-3288-4AB8-98EF-3765A0FE0C2E}">
          <p14:sldIdLst>
            <p14:sldId id="2563"/>
            <p14:sldId id="2564"/>
            <p14:sldId id="2565"/>
          </p14:sldIdLst>
        </p14:section>
        <p14:section name="Habilidades, Competências e Conteúdo Programático" id="{B752C8F2-5383-4B8C-803B-DE0026D33BD8}">
          <p14:sldIdLst>
            <p14:sldId id="2566"/>
            <p14:sldId id="2567"/>
            <p14:sldId id="2568"/>
          </p14:sldIdLst>
        </p14:section>
        <p14:section name="Metodologia e Dinâmica da Aula" id="{5509C52E-31CB-48A6-A8A9-35B1F89BB22C}">
          <p14:sldIdLst>
            <p14:sldId id="2569"/>
            <p14:sldId id="2570"/>
            <p14:sldId id="2571"/>
            <p14:sldId id="2572"/>
          </p14:sldIdLst>
        </p14:section>
        <p14:section name="Recursos e Avaliação" id="{32519441-DB60-421A-A583-614DBFCB8CDC}">
          <p14:sldIdLst>
            <p14:sldId id="2573"/>
            <p14:sldId id="2574"/>
            <p14:sldId id="2575"/>
            <p14:sldId id="2576"/>
            <p14:sldId id="2577"/>
          </p14:sldIdLst>
        </p14:section>
        <p14:section name="Diferenciação e Adaptações para Diversos Perfis" id="{DF55B301-EBDF-4640-882F-32C33365836E}">
          <p14:sldIdLst>
            <p14:sldId id="2578"/>
            <p14:sldId id="2579"/>
          </p14:sldIdLst>
        </p14:section>
        <p14:section name="Atividades Práticas e Exercícios" id="{45E87527-C098-4986-A609-87E4121B3991}">
          <p14:sldIdLst>
            <p14:sldId id="2580"/>
            <p14:sldId id="2581"/>
            <p14:sldId id="2582"/>
            <p14:sldId id="2583"/>
          </p14:sldIdLst>
        </p14:section>
        <p14:section name="Adaptações para Perfis Específicos" id="{1BF14708-0F63-40B7-9036-4544EBD8A5FC}">
          <p14:sldIdLst>
            <p14:sldId id="2584"/>
            <p14:sldId id="2585"/>
            <p14:sldId id="2586"/>
          </p14:sldIdLst>
        </p14:section>
        <p14:section name="Conclusão" id="{8B52FD08-830D-41F8-A869-6A631D91FBF1}">
          <p14:sldIdLst>
            <p14:sldId id="258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5B9F2E-9298-4DC2-969A-F41FEF67C80A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856EA2-FDE0-4543-866E-82800A06FCA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Importância das Representações Visuais</a:t>
          </a:r>
        </a:p>
      </dgm:t>
    </dgm:pt>
    <dgm:pt modelId="{F42DA947-780D-4B24-9B76-669C15ADD62B}" type="parTrans" cxnId="{82B131A3-0C84-4CD4-A9EA-3163837C3965}">
      <dgm:prSet/>
      <dgm:spPr/>
      <dgm:t>
        <a:bodyPr/>
        <a:lstStyle/>
        <a:p>
          <a:endParaRPr lang="en-US"/>
        </a:p>
      </dgm:t>
    </dgm:pt>
    <dgm:pt modelId="{9270A324-1B95-4CB7-A387-65B9D7E76BCF}" type="sibTrans" cxnId="{82B131A3-0C84-4CD4-A9EA-3163837C396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7F802AF-9E26-4A89-8297-300CE3342C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representações visuais facilitam a compreensão das frações, tornando o aprendizado mais acessível para os alunos.</a:t>
          </a:r>
        </a:p>
      </dgm:t>
    </dgm:pt>
    <dgm:pt modelId="{3DC29E99-B0C2-4A0A-A4F4-634EB3C0046B}" type="parTrans" cxnId="{370327F3-3A91-49E3-AEBA-D8E620BF7EC2}">
      <dgm:prSet/>
      <dgm:spPr/>
      <dgm:t>
        <a:bodyPr/>
        <a:lstStyle/>
        <a:p>
          <a:endParaRPr lang="en-US"/>
        </a:p>
      </dgm:t>
    </dgm:pt>
    <dgm:pt modelId="{2C08FDBB-B3E5-401D-9723-714DF3BFE6C2}" type="sibTrans" cxnId="{370327F3-3A91-49E3-AEBA-D8E620BF7EC2}">
      <dgm:prSet/>
      <dgm:spPr/>
      <dgm:t>
        <a:bodyPr/>
        <a:lstStyle/>
        <a:p>
          <a:endParaRPr lang="en-US"/>
        </a:p>
      </dgm:t>
    </dgm:pt>
    <dgm:pt modelId="{219CC380-1C54-48C8-9973-271A1BA591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Aprendizagem Prática</a:t>
          </a:r>
        </a:p>
      </dgm:t>
    </dgm:pt>
    <dgm:pt modelId="{92D35716-366C-487C-9E58-665C11788E60}" type="parTrans" cxnId="{BC2BB346-4307-491C-8DB3-D791C1388819}">
      <dgm:prSet/>
      <dgm:spPr/>
      <dgm:t>
        <a:bodyPr/>
        <a:lstStyle/>
        <a:p>
          <a:endParaRPr lang="en-US"/>
        </a:p>
      </dgm:t>
    </dgm:pt>
    <dgm:pt modelId="{37EB6EE9-AB13-48C8-A6DC-1C3F11FBEDA7}" type="sibTrans" cxnId="{BC2BB346-4307-491C-8DB3-D791C1388819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70B08D0-D1C9-49B8-A199-45750D81D3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Atividades práticas ajudam a consolidar conceitos matemáticos, promovendo o raciocínio lógico dos estudantes.</a:t>
          </a:r>
        </a:p>
      </dgm:t>
    </dgm:pt>
    <dgm:pt modelId="{CC3A5A1C-E506-4515-8917-E6CB708EAC88}" type="parTrans" cxnId="{2324CA30-FA19-4C19-8DF9-2797DB9905B9}">
      <dgm:prSet/>
      <dgm:spPr/>
      <dgm:t>
        <a:bodyPr/>
        <a:lstStyle/>
        <a:p>
          <a:endParaRPr lang="en-US"/>
        </a:p>
      </dgm:t>
    </dgm:pt>
    <dgm:pt modelId="{6F1696F2-033D-418D-9FC6-13B8C45B2B9E}" type="sibTrans" cxnId="{2324CA30-FA19-4C19-8DF9-2797DB9905B9}">
      <dgm:prSet/>
      <dgm:spPr/>
      <dgm:t>
        <a:bodyPr/>
        <a:lstStyle/>
        <a:p>
          <a:endParaRPr lang="en-US"/>
        </a:p>
      </dgm:t>
    </dgm:pt>
    <dgm:pt modelId="{1AE698AB-3680-4BF7-9C54-A3ADD4C872A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Inclusão e Efetividade</a:t>
          </a:r>
        </a:p>
      </dgm:t>
    </dgm:pt>
    <dgm:pt modelId="{E6608AE6-DDFA-45E9-842F-137D5CDAD142}" type="parTrans" cxnId="{6C4A3BEA-E15B-4673-B11A-0C950E0E42CE}">
      <dgm:prSet/>
      <dgm:spPr/>
      <dgm:t>
        <a:bodyPr/>
        <a:lstStyle/>
        <a:p>
          <a:endParaRPr lang="en-US"/>
        </a:p>
      </dgm:t>
    </dgm:pt>
    <dgm:pt modelId="{CF9D9355-ECF2-457D-8E80-71D291973485}" type="sibTrans" cxnId="{6C4A3BEA-E15B-4673-B11A-0C950E0E42CE}">
      <dgm:prSet/>
      <dgm:spPr/>
      <dgm:t>
        <a:bodyPr/>
        <a:lstStyle/>
        <a:p>
          <a:endParaRPr lang="en-US"/>
        </a:p>
      </dgm:t>
    </dgm:pt>
    <dgm:pt modelId="{A619285E-EB6B-4ED5-AD47-AFA76900A0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Métodos inclusivos garantem que todos os alunos possam aprender matemática de forma eficaz.</a:t>
          </a:r>
        </a:p>
      </dgm:t>
    </dgm:pt>
    <dgm:pt modelId="{46E157E1-5084-4010-8D5C-4DFF92CEE93E}" type="parTrans" cxnId="{53E98210-8F11-4855-B23B-57877045585C}">
      <dgm:prSet/>
      <dgm:spPr/>
      <dgm:t>
        <a:bodyPr/>
        <a:lstStyle/>
        <a:p>
          <a:endParaRPr lang="en-US"/>
        </a:p>
      </dgm:t>
    </dgm:pt>
    <dgm:pt modelId="{A72B5E23-5C90-47A3-9F07-8E17BE7DA81F}" type="sibTrans" cxnId="{53E98210-8F11-4855-B23B-57877045585C}">
      <dgm:prSet/>
      <dgm:spPr/>
      <dgm:t>
        <a:bodyPr/>
        <a:lstStyle/>
        <a:p>
          <a:endParaRPr lang="en-US"/>
        </a:p>
      </dgm:t>
    </dgm:pt>
    <dgm:pt modelId="{4D34A01B-17BC-4F1E-9F28-F6126BDB7ECE}" type="pres">
      <dgm:prSet presAssocID="{905B9F2E-9298-4DC2-969A-F41FEF67C80A}" presName="Name0" presStyleCnt="0">
        <dgm:presLayoutVars>
          <dgm:dir/>
          <dgm:resizeHandles val="exact"/>
        </dgm:presLayoutVars>
      </dgm:prSet>
      <dgm:spPr/>
    </dgm:pt>
    <dgm:pt modelId="{DD9C1828-5369-4DCB-929D-85A13E8D8BBE}" type="pres">
      <dgm:prSet presAssocID="{47856EA2-FDE0-4543-866E-82800A06FCA9}" presName="compNode" presStyleCnt="0"/>
      <dgm:spPr/>
    </dgm:pt>
    <dgm:pt modelId="{38D23158-E894-42E7-8DB1-2B2E027493F0}" type="pres">
      <dgm:prSet presAssocID="{47856EA2-FDE0-4543-866E-82800A06FCA9}" presName="pictRect" presStyleLbl="revTx" presStyleIdx="0" presStyleCnt="6">
        <dgm:presLayoutVars>
          <dgm:chMax val="0"/>
          <dgm:bulletEnabled/>
        </dgm:presLayoutVars>
      </dgm:prSet>
      <dgm:spPr/>
    </dgm:pt>
    <dgm:pt modelId="{B4D436AA-04FB-43CE-8907-0653FD8A6AC0}" type="pres">
      <dgm:prSet presAssocID="{47856EA2-FDE0-4543-866E-82800A06FCA9}" presName="textRect" presStyleLbl="revTx" presStyleIdx="1" presStyleCnt="6">
        <dgm:presLayoutVars>
          <dgm:bulletEnabled/>
        </dgm:presLayoutVars>
      </dgm:prSet>
      <dgm:spPr/>
    </dgm:pt>
    <dgm:pt modelId="{1EAFF0EA-E84A-406A-893C-24C9B35FB3BD}" type="pres">
      <dgm:prSet presAssocID="{9270A324-1B95-4CB7-A387-65B9D7E76BCF}" presName="sibTrans" presStyleLbl="sibTrans2D1" presStyleIdx="0" presStyleCnt="0"/>
      <dgm:spPr/>
    </dgm:pt>
    <dgm:pt modelId="{A0604D7E-56AE-42F1-B0AA-08AE48C408C2}" type="pres">
      <dgm:prSet presAssocID="{219CC380-1C54-48C8-9973-271A1BA591FC}" presName="compNode" presStyleCnt="0"/>
      <dgm:spPr/>
    </dgm:pt>
    <dgm:pt modelId="{4173083B-8F99-4240-846D-E3277D9217BD}" type="pres">
      <dgm:prSet presAssocID="{219CC380-1C54-48C8-9973-271A1BA591FC}" presName="pictRect" presStyleLbl="revTx" presStyleIdx="2" presStyleCnt="6">
        <dgm:presLayoutVars>
          <dgm:chMax val="0"/>
          <dgm:bulletEnabled/>
        </dgm:presLayoutVars>
      </dgm:prSet>
      <dgm:spPr/>
    </dgm:pt>
    <dgm:pt modelId="{0D41B466-A94B-4867-8CA8-C4E4DCA613A1}" type="pres">
      <dgm:prSet presAssocID="{219CC380-1C54-48C8-9973-271A1BA591FC}" presName="textRect" presStyleLbl="revTx" presStyleIdx="3" presStyleCnt="6">
        <dgm:presLayoutVars>
          <dgm:bulletEnabled/>
        </dgm:presLayoutVars>
      </dgm:prSet>
      <dgm:spPr/>
    </dgm:pt>
    <dgm:pt modelId="{948E7CE4-80D1-4B75-B721-63E38905B482}" type="pres">
      <dgm:prSet presAssocID="{37EB6EE9-AB13-48C8-A6DC-1C3F11FBEDA7}" presName="sibTrans" presStyleLbl="sibTrans2D1" presStyleIdx="0" presStyleCnt="0"/>
      <dgm:spPr/>
    </dgm:pt>
    <dgm:pt modelId="{6825A0C5-10CB-4CE2-9688-A8740CDE180D}" type="pres">
      <dgm:prSet presAssocID="{1AE698AB-3680-4BF7-9C54-A3ADD4C872A8}" presName="compNode" presStyleCnt="0"/>
      <dgm:spPr/>
    </dgm:pt>
    <dgm:pt modelId="{52BCE1F4-D43C-4394-B80E-4E60B6FAF6ED}" type="pres">
      <dgm:prSet presAssocID="{1AE698AB-3680-4BF7-9C54-A3ADD4C872A8}" presName="pictRect" presStyleLbl="revTx" presStyleIdx="4" presStyleCnt="6">
        <dgm:presLayoutVars>
          <dgm:chMax val="0"/>
          <dgm:bulletEnabled/>
        </dgm:presLayoutVars>
      </dgm:prSet>
      <dgm:spPr/>
    </dgm:pt>
    <dgm:pt modelId="{B56263C6-5035-4EBC-B9B3-9200EDC150D6}" type="pres">
      <dgm:prSet presAssocID="{1AE698AB-3680-4BF7-9C54-A3ADD4C872A8}" presName="textRect" presStyleLbl="revTx" presStyleIdx="5" presStyleCnt="6">
        <dgm:presLayoutVars>
          <dgm:bulletEnabled/>
        </dgm:presLayoutVars>
      </dgm:prSet>
      <dgm:spPr/>
    </dgm:pt>
  </dgm:ptLst>
  <dgm:cxnLst>
    <dgm:cxn modelId="{53E98210-8F11-4855-B23B-57877045585C}" srcId="{1AE698AB-3680-4BF7-9C54-A3ADD4C872A8}" destId="{A619285E-EB6B-4ED5-AD47-AFA76900A057}" srcOrd="0" destOrd="0" parTransId="{46E157E1-5084-4010-8D5C-4DFF92CEE93E}" sibTransId="{A72B5E23-5C90-47A3-9F07-8E17BE7DA81F}"/>
    <dgm:cxn modelId="{2324CA30-FA19-4C19-8DF9-2797DB9905B9}" srcId="{219CC380-1C54-48C8-9973-271A1BA591FC}" destId="{370B08D0-D1C9-49B8-A199-45750D81D39A}" srcOrd="0" destOrd="0" parTransId="{CC3A5A1C-E506-4515-8917-E6CB708EAC88}" sibTransId="{6F1696F2-033D-418D-9FC6-13B8C45B2B9E}"/>
    <dgm:cxn modelId="{C6642E60-328A-4EBB-B581-9FD1DD102016}" type="presOf" srcId="{47856EA2-FDE0-4543-866E-82800A06FCA9}" destId="{38D23158-E894-42E7-8DB1-2B2E027493F0}" srcOrd="0" destOrd="0" presId="urn:microsoft.com/office/officeart/2024/3/layout/hArchList1"/>
    <dgm:cxn modelId="{BC2BB346-4307-491C-8DB3-D791C1388819}" srcId="{905B9F2E-9298-4DC2-969A-F41FEF67C80A}" destId="{219CC380-1C54-48C8-9973-271A1BA591FC}" srcOrd="1" destOrd="0" parTransId="{92D35716-366C-487C-9E58-665C11788E60}" sibTransId="{37EB6EE9-AB13-48C8-A6DC-1C3F11FBEDA7}"/>
    <dgm:cxn modelId="{64A0C26F-D1F3-4809-B0BC-ACE589A002C6}" type="presOf" srcId="{905B9F2E-9298-4DC2-969A-F41FEF67C80A}" destId="{4D34A01B-17BC-4F1E-9F28-F6126BDB7ECE}" srcOrd="0" destOrd="0" presId="urn:microsoft.com/office/officeart/2024/3/layout/hArchList1"/>
    <dgm:cxn modelId="{213D3F81-91FB-4F85-A07D-E6AB72B325C7}" type="presOf" srcId="{9270A324-1B95-4CB7-A387-65B9D7E76BCF}" destId="{1EAFF0EA-E84A-406A-893C-24C9B35FB3BD}" srcOrd="0" destOrd="0" presId="urn:microsoft.com/office/officeart/2024/3/layout/hArchList1"/>
    <dgm:cxn modelId="{DDEF899F-1981-4627-9AA2-157610B6873D}" type="presOf" srcId="{370B08D0-D1C9-49B8-A199-45750D81D39A}" destId="{0D41B466-A94B-4867-8CA8-C4E4DCA613A1}" srcOrd="0" destOrd="0" presId="urn:microsoft.com/office/officeart/2024/3/layout/hArchList1"/>
    <dgm:cxn modelId="{82B131A3-0C84-4CD4-A9EA-3163837C3965}" srcId="{905B9F2E-9298-4DC2-969A-F41FEF67C80A}" destId="{47856EA2-FDE0-4543-866E-82800A06FCA9}" srcOrd="0" destOrd="0" parTransId="{F42DA947-780D-4B24-9B76-669C15ADD62B}" sibTransId="{9270A324-1B95-4CB7-A387-65B9D7E76BCF}"/>
    <dgm:cxn modelId="{B24DF6D3-C29F-45BD-9925-98076FED997D}" type="presOf" srcId="{D7F802AF-9E26-4A89-8297-300CE3342C4B}" destId="{B4D436AA-04FB-43CE-8907-0653FD8A6AC0}" srcOrd="0" destOrd="0" presId="urn:microsoft.com/office/officeart/2024/3/layout/hArchList1"/>
    <dgm:cxn modelId="{3C591DDC-74DB-4D51-A633-1D5A9C124A29}" type="presOf" srcId="{1AE698AB-3680-4BF7-9C54-A3ADD4C872A8}" destId="{52BCE1F4-D43C-4394-B80E-4E60B6FAF6ED}" srcOrd="0" destOrd="0" presId="urn:microsoft.com/office/officeart/2024/3/layout/hArchList1"/>
    <dgm:cxn modelId="{8ACAF8E9-B47B-4E56-BFAC-8346DC166265}" type="presOf" srcId="{A619285E-EB6B-4ED5-AD47-AFA76900A057}" destId="{B56263C6-5035-4EBC-B9B3-9200EDC150D6}" srcOrd="0" destOrd="0" presId="urn:microsoft.com/office/officeart/2024/3/layout/hArchList1"/>
    <dgm:cxn modelId="{6C4A3BEA-E15B-4673-B11A-0C950E0E42CE}" srcId="{905B9F2E-9298-4DC2-969A-F41FEF67C80A}" destId="{1AE698AB-3680-4BF7-9C54-A3ADD4C872A8}" srcOrd="2" destOrd="0" parTransId="{E6608AE6-DDFA-45E9-842F-137D5CDAD142}" sibTransId="{CF9D9355-ECF2-457D-8E80-71D291973485}"/>
    <dgm:cxn modelId="{61BC94EC-F13E-4993-89C1-EC7D1D2EF584}" type="presOf" srcId="{219CC380-1C54-48C8-9973-271A1BA591FC}" destId="{4173083B-8F99-4240-846D-E3277D9217BD}" srcOrd="0" destOrd="0" presId="urn:microsoft.com/office/officeart/2024/3/layout/hArchList1"/>
    <dgm:cxn modelId="{F80C45F1-33A6-4155-A7DB-3F4CD1E7EA7B}" type="presOf" srcId="{37EB6EE9-AB13-48C8-A6DC-1C3F11FBEDA7}" destId="{948E7CE4-80D1-4B75-B721-63E38905B482}" srcOrd="0" destOrd="0" presId="urn:microsoft.com/office/officeart/2024/3/layout/hArchList1"/>
    <dgm:cxn modelId="{370327F3-3A91-49E3-AEBA-D8E620BF7EC2}" srcId="{47856EA2-FDE0-4543-866E-82800A06FCA9}" destId="{D7F802AF-9E26-4A89-8297-300CE3342C4B}" srcOrd="0" destOrd="0" parTransId="{3DC29E99-B0C2-4A0A-A4F4-634EB3C0046B}" sibTransId="{2C08FDBB-B3E5-401D-9723-714DF3BFE6C2}"/>
    <dgm:cxn modelId="{C76E85B7-37D6-45F8-95F5-428C1AC49A20}" type="presParOf" srcId="{4D34A01B-17BC-4F1E-9F28-F6126BDB7ECE}" destId="{DD9C1828-5369-4DCB-929D-85A13E8D8BBE}" srcOrd="0" destOrd="0" presId="urn:microsoft.com/office/officeart/2024/3/layout/hArchList1"/>
    <dgm:cxn modelId="{93D5F283-DDA3-42DE-A5D9-484D5FB9A9CA}" type="presParOf" srcId="{DD9C1828-5369-4DCB-929D-85A13E8D8BBE}" destId="{38D23158-E894-42E7-8DB1-2B2E027493F0}" srcOrd="0" destOrd="0" presId="urn:microsoft.com/office/officeart/2024/3/layout/hArchList1"/>
    <dgm:cxn modelId="{8EF9BF45-FD42-42D3-8688-5E2556CB5E6A}" type="presParOf" srcId="{DD9C1828-5369-4DCB-929D-85A13E8D8BBE}" destId="{B4D436AA-04FB-43CE-8907-0653FD8A6AC0}" srcOrd="1" destOrd="0" presId="urn:microsoft.com/office/officeart/2024/3/layout/hArchList1"/>
    <dgm:cxn modelId="{21CA62AA-CD71-404F-A980-43965B59C5B5}" type="presParOf" srcId="{4D34A01B-17BC-4F1E-9F28-F6126BDB7ECE}" destId="{1EAFF0EA-E84A-406A-893C-24C9B35FB3BD}" srcOrd="1" destOrd="0" presId="urn:microsoft.com/office/officeart/2024/3/layout/hArchList1"/>
    <dgm:cxn modelId="{BDB93B25-8556-482B-8837-1A7D96D7094C}" type="presParOf" srcId="{4D34A01B-17BC-4F1E-9F28-F6126BDB7ECE}" destId="{A0604D7E-56AE-42F1-B0AA-08AE48C408C2}" srcOrd="2" destOrd="0" presId="urn:microsoft.com/office/officeart/2024/3/layout/hArchList1"/>
    <dgm:cxn modelId="{A5D6C482-B60A-420C-9F53-2CF17FD663A3}" type="presParOf" srcId="{A0604D7E-56AE-42F1-B0AA-08AE48C408C2}" destId="{4173083B-8F99-4240-846D-E3277D9217BD}" srcOrd="0" destOrd="0" presId="urn:microsoft.com/office/officeart/2024/3/layout/hArchList1"/>
    <dgm:cxn modelId="{5E1D6317-D95D-4095-887E-927423EC45F5}" type="presParOf" srcId="{A0604D7E-56AE-42F1-B0AA-08AE48C408C2}" destId="{0D41B466-A94B-4867-8CA8-C4E4DCA613A1}" srcOrd="1" destOrd="0" presId="urn:microsoft.com/office/officeart/2024/3/layout/hArchList1"/>
    <dgm:cxn modelId="{8EBAA8D4-D962-42CC-8D54-315B8FF17F42}" type="presParOf" srcId="{4D34A01B-17BC-4F1E-9F28-F6126BDB7ECE}" destId="{948E7CE4-80D1-4B75-B721-63E38905B482}" srcOrd="3" destOrd="0" presId="urn:microsoft.com/office/officeart/2024/3/layout/hArchList1"/>
    <dgm:cxn modelId="{801D5815-1F3D-4EEF-929E-C83A74DF14BF}" type="presParOf" srcId="{4D34A01B-17BC-4F1E-9F28-F6126BDB7ECE}" destId="{6825A0C5-10CB-4CE2-9688-A8740CDE180D}" srcOrd="4" destOrd="0" presId="urn:microsoft.com/office/officeart/2024/3/layout/hArchList1"/>
    <dgm:cxn modelId="{29171FEA-E8B3-418D-92C3-85291DB159DF}" type="presParOf" srcId="{6825A0C5-10CB-4CE2-9688-A8740CDE180D}" destId="{52BCE1F4-D43C-4394-B80E-4E60B6FAF6ED}" srcOrd="0" destOrd="0" presId="urn:microsoft.com/office/officeart/2024/3/layout/hArchList1"/>
    <dgm:cxn modelId="{63E894EF-20AE-4033-9C67-E9ABA61A7443}" type="presParOf" srcId="{6825A0C5-10CB-4CE2-9688-A8740CDE180D}" destId="{B56263C6-5035-4EBC-B9B3-9200EDC150D6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23158-E894-42E7-8DB1-2B2E027493F0}">
      <dsp:nvSpPr>
        <dsp:cNvPr id="0" name=""/>
        <dsp:cNvSpPr/>
      </dsp:nvSpPr>
      <dsp:spPr>
        <a:xfrm>
          <a:off x="0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Importância das Representações Visuais</a:t>
          </a:r>
        </a:p>
      </dsp:txBody>
      <dsp:txXfrm>
        <a:off x="0" y="0"/>
        <a:ext cx="3403241" cy="648375"/>
      </dsp:txXfrm>
    </dsp:sp>
    <dsp:sp modelId="{B4D436AA-04FB-43CE-8907-0653FD8A6AC0}">
      <dsp:nvSpPr>
        <dsp:cNvPr id="0" name=""/>
        <dsp:cNvSpPr/>
      </dsp:nvSpPr>
      <dsp:spPr>
        <a:xfrm>
          <a:off x="0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 representações visuais facilitam a compreensão das frações, tornando o aprendizado mais acessível para os alunos.</a:t>
          </a:r>
        </a:p>
      </dsp:txBody>
      <dsp:txXfrm>
        <a:off x="0" y="648375"/>
        <a:ext cx="3403241" cy="2186264"/>
      </dsp:txXfrm>
    </dsp:sp>
    <dsp:sp modelId="{4173083B-8F99-4240-846D-E3277D9217BD}">
      <dsp:nvSpPr>
        <dsp:cNvPr id="0" name=""/>
        <dsp:cNvSpPr/>
      </dsp:nvSpPr>
      <dsp:spPr>
        <a:xfrm>
          <a:off x="3743566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Aprendizagem Prática</a:t>
          </a:r>
        </a:p>
      </dsp:txBody>
      <dsp:txXfrm>
        <a:off x="3743566" y="0"/>
        <a:ext cx="3403241" cy="648375"/>
      </dsp:txXfrm>
    </dsp:sp>
    <dsp:sp modelId="{0D41B466-A94B-4867-8CA8-C4E4DCA613A1}">
      <dsp:nvSpPr>
        <dsp:cNvPr id="0" name=""/>
        <dsp:cNvSpPr/>
      </dsp:nvSpPr>
      <dsp:spPr>
        <a:xfrm>
          <a:off x="3743566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Atividades práticas ajudam a consolidar conceitos matemáticos, promovendo o raciocínio lógico dos estudantes.</a:t>
          </a:r>
        </a:p>
      </dsp:txBody>
      <dsp:txXfrm>
        <a:off x="3743566" y="648375"/>
        <a:ext cx="3403241" cy="2186264"/>
      </dsp:txXfrm>
    </dsp:sp>
    <dsp:sp modelId="{52BCE1F4-D43C-4394-B80E-4E60B6FAF6ED}">
      <dsp:nvSpPr>
        <dsp:cNvPr id="0" name=""/>
        <dsp:cNvSpPr/>
      </dsp:nvSpPr>
      <dsp:spPr>
        <a:xfrm>
          <a:off x="7487132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Inclusão e Efetividade</a:t>
          </a:r>
        </a:p>
      </dsp:txBody>
      <dsp:txXfrm>
        <a:off x="7487132" y="0"/>
        <a:ext cx="3403241" cy="648375"/>
      </dsp:txXfrm>
    </dsp:sp>
    <dsp:sp modelId="{B56263C6-5035-4EBC-B9B3-9200EDC150D6}">
      <dsp:nvSpPr>
        <dsp:cNvPr id="0" name=""/>
        <dsp:cNvSpPr/>
      </dsp:nvSpPr>
      <dsp:spPr>
        <a:xfrm>
          <a:off x="7487132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Métodos inclusivos garantem que todos os alunos possam aprender matemática de forma eficaz.</a:t>
          </a:r>
        </a:p>
      </dsp:txBody>
      <dsp:txXfrm>
        <a:off x="7487132" y="648375"/>
        <a:ext cx="3403241" cy="2186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A3E52-FCF5-4CAC-BB58-91EF36090F6B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FD831-2153-44F5-A2FD-FA42BA3F733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0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 conteúdos gerados por IA poderão estar incorretos.
---
Esta apresentação aborda o ensino de frações para alunos do 6º ano, focando em contextos, habilidades, metodologia, recursos, adaptações e atividades práticas para promover a compreensão e aplicação das frações.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98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Metodologia Passo a Passo (50 minutos)
Organização: 8 grupos de 4 estudantes.
Abertura e objetivos (0–3 min): Apresentação dos objetivos com exemplos do cotidiano.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34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Sondagem rápida (3–8 min): Na lousa, estudantes escrevem e desenham 3/4; coleta de dúvidas.
Mini-explanação guiada (8–15 min): Conceitos-chave com modelos visuais grandes; atividades na linha numérica e equivalências.
Estações de aprendizagem (15–33 min): Três rodadas de 6 minutos:
Estação A: Colorir frações em pizzas/retângulos.
Estação B: Jogo “Combine Pares” de equivalências.
Estação C: Posicionar cartões na linha numérica.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7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Desafio em grupo “Cardápio da Cantina” (33–43 min): Representar pedidos de frações, buscar equivalências e comparar quantidades.
Checagem de saída (43–48 min): Atividades individuais de pintura, marcação e comparação de frações.
Fechamento e lição opcional (48–50 min): Revisão dos conceitos e indicação de prática para casa.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84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Materiais físicos e tecnológicos utilizados, Avaliação diagnóstica, formativa e somativa, Critérios de avaliação para compreensão e representação de frações, Pontuação máxima e níveis de desempenho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80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Recursos (incluindo uso de IA)
Materiais físicos: cartazes, marcadores, mini-lousas, cartões de frações, modelos de pizza/retângulo, régua para linha numérica.
Tecnologia: projetor, computador ou tablet por grupo (se disponível).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14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Avaliação
Diagnóstica: Sondagem inicial com desenho de 3/4.
Formativa: Observação nas estações e desafio em grupo.
Somativa leve: Checagem de saída individual ao final da aula.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22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90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Pontuação: Excelente (3 pts), Bom (2 pts), A melhorar (1 pt). Total máximo: 12 pontos.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04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Adaptações para alunos com diferentes necessidades e perfis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92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Diferenciação/Adaptações
Apoio básico: modelos já fracionados, lista reduzida, passos guiados.
Enriquecimento: desafios com frações menos comuns, criação de exemplos próprios.
Visual/Acessibilidade: alto contraste, texturas, materiais táteis.
TDAH: tarefas curtas, timer visível, checklist e papéis definidos.
TEA: roteiro previsível, instruções passo a passo, cartões estruturados.
Alunos com defasagem: pareamento com colega-tutor, uso intensivo do simulador de frações com IA.
Sem internet: versões impressas dos materiais e manipuláveis físicos.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0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Vamos explorar o contexto e os objetivos de aprendizagem relacionados às frações, as habilidades e conteúdos programáticos, a metodologia utilizada, os recursos e formas de avaliação, além das adaptações para diferentes perfis e atividades práticas.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35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Atividade 'Cardápio da Cantina': representação, equivalência e comparação de frações, Exercícios de múltipla escolha e resposta aberta sobre frações, Atividade prática em grupo: 'Mosaico de Frações'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08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 atividade “Cardápio da Cantina” propõe que cada grupo de estudantes receba um pedido com frações de diferentes sabores de pizza, por exemplo: 3/8 de pizza de mussarela e 1/4 de calabresa. Os alunos devem representar essas frações visualmente, identificar equivalências quando possível e comparar as quantidades de cada sabor. O porta-voz do grupo explica rapidamente a estratégia usada. Essa dinâmica estimula o raciocínio lógico, a colaboração e a comunicação matemática, além de permitir o uso de modelos visuais e jogos para consolidar o conceito de fração. O professor circula entre os grupos, faz perguntas e observa dificuldades, oferecendo orientação personalizada conforme necessário.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8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Exercício (5 questões) + Gabarito [Assistido por IA]
(Múltipla escolha) Um retângulo foi dividido em 8 partes iguais e 5 foram pintadas. Qual fração representa a parte pintada?</a:t>
            </a:r>
          </a:p>
          <a:p>
            <a:r>
              <a:rPr lang="en-US"/>
              <a:t>
A) 3/8  B) 5/8  C) 5/3  D) 8/5
(Múltipla escolha) Qual fração é equivalente a 2/3?</a:t>
            </a:r>
          </a:p>
          <a:p>
            <a:r>
              <a:rPr lang="en-US"/>
              <a:t>
A) 4/6  B) 3/2  C) 2/6  D) 3/6
(Resposta aberta) Desenhe (ou descreva) como representar 3/4 de uma barra de chocolate com 8 quadradinhos iguais.</a:t>
            </a:r>
          </a:p>
          <a:p>
            <a:r>
              <a:rPr lang="en-US"/>
              <a:t>
→ Esperado: dividir a barra em 8 partes iguais e pintar 6 (porque 3/4 de 8 = 6); ou dividir em 4 partes e pintar 3.
(Múltipla escolha) Qual é maior?</a:t>
            </a:r>
          </a:p>
          <a:p>
            <a:r>
              <a:rPr lang="en-US"/>
              <a:t>
A) 3/5  B) 3/8  C) São iguais  D) Não é possível saber
(Resposta aberta) Na linha numérica de 0 a 1, marque 1/2 e 3/4 e explique qual fica mais perto de 1 e por quê.</a:t>
            </a:r>
          </a:p>
          <a:p>
            <a:r>
              <a:rPr lang="en-US"/>
              <a:t>
→ Esperado: 3/4 fica mais perto de 1 porque é maior que 1/2; pode justificar pela distância menor até o 1.
Gabarito: 1) B  2) A  3) Ver descrição/ desenho correto  4) A  5) 3/4 mais próximo de 1, com justificativa.</a:t>
            </a:r>
          </a:p>
          <a:p>
            <a:r>
              <a:rPr lang="en-US"/>
              <a:t>
Alerta ético/autorais: ao usar imagens em avaliações, prefira material próprio ou com licença aberta e cite a fonte.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29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Atividade prática em grupo (20–30 min) — “Mosaico de Frações” [Assistido por IA]
Objetivo: representar frações como parte–todo em retângulos, verificar equivalências (ex.: 1/2 = 2/4) e comparar quantidades usando desenhos precisos.
Materiais simples: papel quadriculado, régua, canetinhas/lápis de cor, tesoura e cola (opcional).
Passos (sugestão de tempo):
(3 min) Formem grupos de 4. Escolham uma fração-alvo (ex.: 1/2, 3/4, 2/3).
(7–10 min) No papel quadriculado, construam três representações equivalentes da fração-alvo usando retângulos de tamanhos diferentes (ex.: 4×4, 2×8, 3×12 quadrinhos), garantindo partes iguais e pintando a mesma proporção. Rotulem cada desenho com a fração correspondente (ex.: 6/8, 9/12).
(5–7 min) Façam uma comparação: escolham outra fração (ex.: 3/5) e expliquem, com desenho, qual é maior e por quê.
(5–7 min) Montem um mosaico com as representações e preparem uma explicação de 30–60 s.
Critérios de sucesso:
Partes iguais e contagem correta (numerador/denominador).
Pelo menos 3 equivalências corretas representadas e rotuladas.
Comparação justificada com desenho/argumento claro.
Organização do mosaico e colegialidade no grupo.
Alerta ético/autorais: usem desenhos próprios; se fotografarem o mosaico, não incluam rostos de colegas e não publiquem em redes sem autorização. Preferir recursos abertos se buscarem referências.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2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Perfil A: dificuldades de leitura — objetivos, instruções e avaliação adaptada, Perfil B: alto interesse/avançado — extensão, simplificação e avaliação adaptada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43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Perfil A — Dificuldades de leitura (linguagem simples, passo a passo, apoio visual, tempo extra) [Assistido por IA]
Objetivos ajustados [Assistido por IA]
Identificar numerador e denominador em frações até 1 usando frases curtas e modelos visuais (pizzas/barras). [Assistido por IA]
Representar corretamente 2 de 3 frações dadas em retângulos/pizzas, garantindo partes iguais. [Assistido por IA]
Localizar 1/2 e uma fração simples (ex.: 1/4 ou 3/4) na linha numérica de 0 a 1 com apoio do professor/colega. [Assistido por IA]
Instruções diferenciadas (passo a passo, linguagem simples) [Assistido por IA]
Leia a fração em voz alta com o professor: “três quartos”. [Assistido por IA]
Aponte o denominador (quantas partes) e desenhe as partes iguais. [Assistido por IA]
Pinte o numerador (quantas partes serão pintadas). [Assistido por IA]
Escreva a fração ao lado do desenho (ex.: 3/4). [Assistido por IA]
Na linha numérica 0–1: marque o 0, o 1 e coloque um traço no lugar indicado (ex.: 1/2). [Assistido por IA]
Use um checklist (✔ Denominador ✔ Partes iguais ✔ Numerador ✔ Rótulo). [Assistido por IA]
Recursos [Assistido por IA]
Cartões com pictogramas (🍕/barra), frases curtas e fonte ampliada; papel quadriculado; canetas de alto contraste. [Assistido por IA]
Tiras de frações impressas; régua para a linha numérica; setas autocolantes (post-its). [Assistido por IA]
Apoios de IA: leitor de tela/TTS para ler instruções; simulador de frações com áudio; gerador de exercícios fáceis (sem coletar dados pessoais). [Assistido por IA]
Alerta ético/autorais: usar apenas recursos com licença aberta; não inserir dados pessoais nos apps/IA. [Assistido por IA]
Avaliação adaptada [Assistido por IA]
Exit ticket reduzido (2 itens): (a) pinte 2/4 em um retângulo; (b) marque 1/2 na linha numérica. Permitir resposta oral e tempo extra (+5 min). [Assistido por IA]
Observação guiada do professor com rubrica simplificada (correção de numerador/denominador; partes iguais; marcação correta). [Assistido por IA]
Evidências de aprendizagem [Assistido por IA]
Consegue, em pelo menos 2 de 3 exemplos, desenhar a fração com partes iguais e rotular corretamente. [Assistido por IA]
Localiza 1/2 na reta sem ajuda ou com uma dica. [Assistido por IA]
Explica com frase curta: “3/4 é 3 partes de 4 iguais”. [Assistido por IA]
Observações de tempo/carga [Assistido por IA]
Nas estações, reduzir a quantidade (2 cartões por estação) e aumentar o tempo por tarefa (+1–2 min). [Assistido por IA]
Oferecer antecipação visual (modelo preenchido) antes da produção; permitir finalizar no início da próxima aula se necessário. [Assistido por IA]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05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Perfil B — Alto interesse/avançado (extensão, contexto, equivalências e simplificação) [Assistido por IA]
Objetivos ajustados [Assistido por IA]
Gerar três pares de frações equivalentes para uma fração dada e explicar o padrão (ex.: multiplicar/dividir por mesmo número). [Assistido por IA]
Simplificar frações (quando possível) e justificar usando desenho em retângulos/pizzas. [Assistido por IA]
Resolver um problema contextualizado (receitas/esporte/arte em grade) que envolva comparar frações com justificativa visual. [Assistido por IA]
Instruções diferenciadas (tarefas de extensão) [Assistido por IA]
Escolha uma fração-alvo (ex.: 3/4). Produza 3 equivalentes (6/8, 9/12, 12/16) e demonstre em retângulos de tamanhos diferentes. [Assistido por IA]
Mostre como simplificar 9/12 → 3/4, indicando o fator comum e confirmando com área pintada igual. [Assistido por IA]
Problema contextualizado (escolha):
Receita: 3/4 de xícara de leite vs. 2/3 de xícara de suco — qual é maior? Justifique sem calculadora, usando desenhos. [Assistido por IA]
Esporte: 6/10 acertos vs. 7/12 acertos — quem teve melhor desempenho? Compare com representações. [Assistido por IA]
Bônus (se terminar cedo): posicionar frações impróprias simples (ex.: 5/4) na linha numérica até 1,5 e explicar a leitura (opcional, alinhado ao interesse). [Assistido por IA]
Recursos [Assistido por IA]
Papel quadriculado, régua, canetinhas; tiras de frações; cartões de desafios. [Assistido por IA]
Apoios de IA: gerador de novos pares de equivalências para treino; verificador de simplificação com feedback textual (sem dados pessoais). [Assistido por IA]
Alerta ético/autorais: se usarem imagens/tarefas da internet, preferir licenças abertas (CC-BY) e citar a fonte. [Assistido por IA]
Avaliação adaptada [Assistido por IA]
Mini-portfólio (1 página):
(a) 3 frações equivalentes demonstradas em retângulos com rótulos corretos;
(b) 2 exemplos de simplificação com justificativa;
(c) solução explicada de 1 problema contextualizado com comparação na linha numérica. [Assistido por IA]
Critérios: precisão das representações, clareza da justificativa, variedade de exemplos, organização. [Assistido por IA]
Evidências de aprendizagem [Assistido por IA]
Apresenta pelo menos 3 equivalências corretas para uma fração e valida visualmente. [Assistido por IA]
Simplifica corretamente 2 casos e explica o porquê (fator comum). [Assistido por IA]
Resolve e justifica um problema contextualizado, usando desenho/linha numérica de forma coerente. [Assistido por IA]
Observações de tempo/carga [Assistido por IA]
Reaproveitar o tempo das estações: enquanto a turma faz 3 tarefas básicas, este grupo faz 2 básicas + 1 desafio (20–25 min). [Assistido por IA]
Se faltarem minutos, priorizar equivalências + simplificação e deixar o problema contextualizado como tarefa opcional. [Assistido por IA]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86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 estudo das frações através de representações visuais e atividades práticas contribui significativamente para o desenvolvimento do raciocínio matemático dos alunos do 6º ano, promovendo uma aprendizagem inclusiva e eficaz.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Perfil da turma e experiências prévias com frações, Objetivos de aprendizagem: identificação, representação e comparação de frações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5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Contexto
Turma do 6º ano (32 estudantes). Muitos já viram frações no cotidiano, como pizza ou barra de chocolate, mas precisam consolidar o entendimento sobre numerador, denominador, diferentes formas de representação de frações e como comparar frações simples.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5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Objetivos de Aprendizagem
Identificar numerador e denominador em frações parte-todo com denominador até 12.
Representar uma fração em modelos visuais (pizza/retângulo) e localizá-la na linha numérica de 0 a 1.
Reconhecer frações equivalentes simples (ex.: 1/2 = 2/4) usando desenhos ou decomposição.
Comparar e ordenar frações com mesmo denominador ou mesmo numerador, justificando com modelo visual.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75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Habilidades matemáticas e competências desenvolvidas, Conteúdos essenciais: parte-todo, modelos visuais, equivalências e comparação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89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Habilidades/Competências
Compreender fração como parte de um todo e como número na reta.
Representar frações de forma visual, simbólica e verbal.
Desenvolver raciocínio lógico e comunicação matemática, explicando escolhas.
Colaborar em grupos e autorregular o trabalho usando checklists.
Utilizar a tecnologia e IA de forma responsável para explorar e praticar conceitos.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4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Conteúdo Programático
Conceitos de parte-todo, numerador e denominador.
Modelos de pizzas/retângulos fracionados e linha numérica (de 0 a 1).
Equivalência básica (metades, terços, quartos, sextos).
Comparação e ordenação de frações com mesmo denominador ou numerador.
Linguagem matemática clara para leitura de frações e justificativas curtas.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3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Organização dos grupos e abertura da aula, Sondagem, explanação guiada e estações de aprendizagem, Desafio em grupo, checagem de saída e fechamento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05103-77A2-411D-A0BE-8FB624293C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1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626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1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85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46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64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91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82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972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411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58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5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470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40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65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39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487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203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87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25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51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45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1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32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294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40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7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401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399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579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87814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26653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6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68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92765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3121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19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43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0038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744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45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63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9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5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42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89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3174B-9E38-33D2-7539-758ADADC6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/>
          <a:p>
            <a:r>
              <a:rPr lang="en-US" sz="3300"/>
              <a:t>Fração e Representações Visuais — Matemática, 6º ano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3EB422-A176-5B95-1103-3CF5466F5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/>
          <a:p>
            <a:r>
              <a:rPr lang="en-US"/>
              <a:t>Metodologias para ensinar frações de maneira eficaz</a:t>
            </a:r>
          </a:p>
        </p:txBody>
      </p:sp>
      <p:pic>
        <p:nvPicPr>
          <p:cNvPr id="8" name="Vídeo 7" descr="Equações se movendo">
            <a:extLst>
              <a:ext uri="{FF2B5EF4-FFF2-40B4-BE49-F238E27FC236}">
                <a16:creationId xmlns:a16="http://schemas.microsoft.com/office/drawing/2014/main" id="{1E6332AD-272B-8FEF-C06D-859C70085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7342" r="24425" b="-1"/>
          <a:stretch>
            <a:fillRect/>
          </a:stretch>
        </p:blipFill>
        <p:spPr>
          <a:xfrm>
            <a:off x="5586160" y="10"/>
            <a:ext cx="6605841" cy="639914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A39CFB-2989-3682-B224-9BED5092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5F652-5D81-8B16-47AE-5C365F55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5FF80B-0852-FE8D-237F-D93C9587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4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C80F8-366A-BFB1-C680-47C31D366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Organização dos grupos e abertura da aula</a:t>
            </a:r>
          </a:p>
        </p:txBody>
      </p:sp>
      <p:pic>
        <p:nvPicPr>
          <p:cNvPr id="7" name="Espaço Reservado para Conteúdo 6" descr="Palestrante masculino explicando grupo de alunos em classe">
            <a:extLst>
              <a:ext uri="{FF2B5EF4-FFF2-40B4-BE49-F238E27FC236}">
                <a16:creationId xmlns:a16="http://schemas.microsoft.com/office/drawing/2014/main" id="{C6EB8C5F-1A73-4154-B451-9363E2DD14E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0039" r="9284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8BCAB33-7AA6-4716-A7AF-D626F69B555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Formação dos Grupos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Os estudantes são organizados em 8 grupos, cada um com 4 participantes, para facilitar a colaboração e o trabalho em equipe.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Abertura da Aula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Os objetivos da aula são apresentados nos primeiros minutos, usando exemplos do cotidiano para contextualizar o conteúdo.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2421E0-AAC9-55DD-87D6-54C5D89D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A407E4-F1BF-C404-E97C-A258E1E3F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52CF55-E77A-2745-9CA7-781FD747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6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1D847-96A2-670A-1FF4-9A661C73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Sondagem, explanação guiada e estações de aprendizagem</a:t>
            </a:r>
          </a:p>
        </p:txBody>
      </p:sp>
      <p:pic>
        <p:nvPicPr>
          <p:cNvPr id="7" name="Espaço Reservado para Conteúdo 6" descr="Números de plástico de brinquedo">
            <a:extLst>
              <a:ext uri="{FF2B5EF4-FFF2-40B4-BE49-F238E27FC236}">
                <a16:creationId xmlns:a16="http://schemas.microsoft.com/office/drawing/2014/main" id="{B62A019D-A7C8-4B97-97B7-64B9C51B7E6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6799" r="12525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98C170B-C594-4766-8786-3CFC2843A29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Sondagem Rápida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Estudantes escrevem e desenham frações na lousa para revisar conceitos e coletar dúvidas.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Mini-Explanação Guiada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Apresentação de conceitos-chave com modelos visuais e atividades envolvendo linha numérica e equivalências.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Estações de Aprendizagem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Três estações com atividades práticas: colorir frações, jogo de equivalências e posicionamento na linha numérica.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83B7D4-E823-DEC2-368A-E7717538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75B951-46B8-048E-6352-068E7DF2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17EF0F-35B7-5228-78AB-FEFE21CA3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92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65402-2187-4545-18F5-6D01E0283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Desafio em grupo, checagem de saída e fechamento</a:t>
            </a:r>
          </a:p>
        </p:txBody>
      </p:sp>
      <p:pic>
        <p:nvPicPr>
          <p:cNvPr id="7" name="Espaço Reservado para Conteúdo 6" descr="Grupo de crianças do ensino fundamental sentadas ao redor da mesa na sala de aula e lendo. ">
            <a:extLst>
              <a:ext uri="{FF2B5EF4-FFF2-40B4-BE49-F238E27FC236}">
                <a16:creationId xmlns:a16="http://schemas.microsoft.com/office/drawing/2014/main" id="{1BA8D06B-13AE-4970-B62D-1C3108C3EF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7236" r="846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A0CCAD8-F549-466E-BE8A-038F47725E3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Desafio em Grupo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Atividade colaborativa para representar pedidos de frações, buscar equivalências e comparar quantidades de forma prática.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Checagem de Saída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Atividades individuais de pintura e marcação para reforçar o entendimento e comparação de frações de forma lúdica.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Fechamento e Lição Opcional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Revisão dos conceitos abordados e indicação de práticas para casa, consolidando o aprendizado dos alunos.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0240BA-D54E-F3A3-96F4-50193F7472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E5C92-FFCA-A760-6A37-78978EB9A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E5EAEB-8389-936C-5350-62877695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289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DCC4D-393B-DCA7-1B13-78B4C4E7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Recursos e Avaliação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751384D-0064-B4AA-4209-623917A9B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07BEAC-B656-3568-BB97-8481D02E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ED4AB6-FD6A-E4C8-F748-C4247083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2D191E-0995-F7D8-F1E8-F6133376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57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37FB4B-583C-42C3-0D44-D32E3CDBD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Materiais físicos e tecnológicos utilizados</a:t>
            </a:r>
          </a:p>
        </p:txBody>
      </p:sp>
      <p:pic>
        <p:nvPicPr>
          <p:cNvPr id="7" name="Espaço Reservado para Conteúdo 6" descr="http://gallery.photo.net/photo/7950453-lg.jpg">
            <a:extLst>
              <a:ext uri="{FF2B5EF4-FFF2-40B4-BE49-F238E27FC236}">
                <a16:creationId xmlns:a16="http://schemas.microsoft.com/office/drawing/2014/main" id="{8EDBC9F7-64B5-4792-AE7F-9FC44DCA8F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-1" b="107"/>
          <a:stretch>
            <a:fillRect/>
          </a:stretch>
        </p:blipFill>
        <p:spPr>
          <a:xfrm>
            <a:off x="20" y="10"/>
            <a:ext cx="4147906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6E4AD2E-EF84-4FB1-A6FB-C516C99D165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820076" y="1380744"/>
            <a:ext cx="676656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Materiais Físicos Didáticos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Cartazes, marcadores e mini-lousas facilitam a aprendizagem visual e interativa em sala de aula.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Modelos e Ferramentas Matemáticas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Cartões de frações, modelos de pizza e régua para linha numérica auxiliam no ensino de conceitos matemáticos.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Tecnologia para Apoio Educacional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Projetores, computadores e tablets são usados para dinamizar o ensino e facilitar recursos digitais.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B2BE9C-2929-79A1-8D1B-89C94A550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08A39E-D7A4-175A-DC23-D1AEFCA7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04C0E8-E9DB-C28F-FFCE-E42E104E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05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44A-CE46-52B7-7ADE-050FB1F4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Avaliação diagnóstica, formativa e somativa</a:t>
            </a:r>
          </a:p>
        </p:txBody>
      </p:sp>
      <p:pic>
        <p:nvPicPr>
          <p:cNvPr id="7" name="Espaço Reservado para Conteúdo 6" descr="Desenho de giz do conceito &quot;A oportunidade está batendo&quot;. ">
            <a:extLst>
              <a:ext uri="{FF2B5EF4-FFF2-40B4-BE49-F238E27FC236}">
                <a16:creationId xmlns:a16="http://schemas.microsoft.com/office/drawing/2014/main" id="{6A602D8F-2ABD-49E7-97FD-026A50952C0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391" r="4838" b="-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A214264-3CF2-4153-9B35-5924212D956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Avaliação Diagnóstica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Sondagem inicial realizada com desenho de 3/4 para identificar conhecimentos prévios dos alunos.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Avaliação Formativa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Observação durante atividades em estações e desafios em grupo para monitorar o aprendizado.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Avaliação Somativa Leve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Checagem de saída individual feita no final da aula para avaliar a compreensão do conteúdo.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B348C6-56FF-24DD-605C-0FC09041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C6C47C-DEDA-04BC-5273-BEAF1B3A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A518E9-4421-3D57-D4CF-089546BB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68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1C630-B2BA-3E15-631F-CA1F30CBC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 anchor="b">
            <a:normAutofit/>
          </a:bodyPr>
          <a:lstStyle/>
          <a:p>
            <a:r>
              <a:rPr lang="en-US" sz="3000"/>
              <a:t>Critérios de avaliação para compreensão e representação de frações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9F5C4E-C565-B4FB-8812-0CF1F0D1F4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93B757-82E7-64E8-7D6C-0965920D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1BBD41-0D34-C7C0-36EE-F538C4C51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6BDE97A4-52C7-4FFF-8795-919F603B3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504097"/>
              </p:ext>
            </p:extLst>
          </p:nvPr>
        </p:nvGraphicFramePr>
        <p:xfrm>
          <a:off x="788168" y="1384847"/>
          <a:ext cx="10411039" cy="490511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614653">
                  <a:extLst>
                    <a:ext uri="{9D8B030D-6E8A-4147-A177-3AD203B41FA5}">
                      <a16:colId xmlns:a16="http://schemas.microsoft.com/office/drawing/2014/main" val="1418290879"/>
                    </a:ext>
                  </a:extLst>
                </a:gridCol>
                <a:gridCol w="2686891">
                  <a:extLst>
                    <a:ext uri="{9D8B030D-6E8A-4147-A177-3AD203B41FA5}">
                      <a16:colId xmlns:a16="http://schemas.microsoft.com/office/drawing/2014/main" val="1797892225"/>
                    </a:ext>
                  </a:extLst>
                </a:gridCol>
                <a:gridCol w="2542416">
                  <a:extLst>
                    <a:ext uri="{9D8B030D-6E8A-4147-A177-3AD203B41FA5}">
                      <a16:colId xmlns:a16="http://schemas.microsoft.com/office/drawing/2014/main" val="580782352"/>
                    </a:ext>
                  </a:extLst>
                </a:gridCol>
                <a:gridCol w="2567082">
                  <a:extLst>
                    <a:ext uri="{9D8B030D-6E8A-4147-A177-3AD203B41FA5}">
                      <a16:colId xmlns:a16="http://schemas.microsoft.com/office/drawing/2014/main" val="3577070214"/>
                    </a:ext>
                  </a:extLst>
                </a:gridCol>
              </a:tblGrid>
              <a:tr h="8863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all" spc="150">
                          <a:solidFill>
                            <a:schemeClr val="tx1"/>
                          </a:solidFill>
                        </a:rPr>
                        <a:t>Critério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all" spc="150">
                          <a:solidFill>
                            <a:schemeClr val="tx1"/>
                          </a:solidFill>
                        </a:rPr>
                        <a:t>Excelente (3 pts)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all" spc="150">
                          <a:solidFill>
                            <a:schemeClr val="tx1"/>
                          </a:solidFill>
                        </a:rPr>
                        <a:t>Bom (2 pts)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all" spc="150">
                          <a:solidFill>
                            <a:schemeClr val="tx1"/>
                          </a:solidFill>
                        </a:rPr>
                        <a:t>A melhorar (1 pt)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8434861"/>
                  </a:ext>
                </a:extLst>
              </a:tr>
              <a:tr h="1004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Compreensão de parte-todo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Identifica e usa numerador/denominador corretamente.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Erra um ponto conceitual, mas corrige com dica.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Confunde frequentemente numerador/denominador.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3235849"/>
                  </a:ext>
                </a:extLst>
              </a:tr>
              <a:tr h="1004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Representação visual ↔ simbólica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Desenha com precisão e traduz para reta numérica sem erros.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Representa bem, com pequenas imprecisões.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Dificuldade em ligar desenho e símbolo.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9123712"/>
                  </a:ext>
                </a:extLst>
              </a:tr>
              <a:tr h="1004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Equivalências simples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Reconhece e justifica equivalências com clareza.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Reconhece algumas equivalências, justificativa parcial.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Não reconhece equivalências ou sem justificativa.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870808"/>
                  </a:ext>
                </a:extLst>
              </a:tr>
              <a:tr h="10047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b="1" cap="none" spc="0">
                          <a:solidFill>
                            <a:schemeClr val="tx1"/>
                          </a:solidFill>
                        </a:rPr>
                        <a:t>Comparar/ordenar (mesmo denom./numer.)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Compara e explica com desenho/argumento coerente.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Compara corretamente, explicação pouco clara.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Erros na comparação ou sem justificativa. </a:t>
                      </a:r>
                    </a:p>
                  </a:txBody>
                  <a:tcPr marL="152228" marR="152228" marT="152228" marB="15222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69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9223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4DE62-8416-548A-AFFB-C39BF1B41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Pontuação máxima e níveis de desempenho</a:t>
            </a:r>
          </a:p>
        </p:txBody>
      </p:sp>
      <p:pic>
        <p:nvPicPr>
          <p:cNvPr id="7" name="Espaço Reservado para Conteúdo 6" descr="Feedback da pesquisa de satisfação do cliente">
            <a:extLst>
              <a:ext uri="{FF2B5EF4-FFF2-40B4-BE49-F238E27FC236}">
                <a16:creationId xmlns:a16="http://schemas.microsoft.com/office/drawing/2014/main" id="{F6A8DF8B-6F1B-4DB4-B1F3-3E0BFF0575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9324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D1D0C7C-4527-42B2-81B5-058FF7E4CB0F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Níveis de Pontuação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Os níveis de desempenho são classificados como Excelente, Bom e A melhorar, com pontos de 3, 2 e 1 respectivamente.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Pontuação Máxima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pontuação total máxima possível é 12 pontos, combinando as avaliações nos diferentes critérios.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A18B9F-9EE8-3C51-1E4F-ABAA345D67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A2B535-BA1F-E7AF-F5D3-E9EE3816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79C236-DF66-9554-28A7-A244D2F47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03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B9A9E-AABF-4FA8-E915-9CC214E5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Diferenciação e Adaptações para Diversos Perfis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694489-F230-BA85-7E91-AC07871F5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2FC2A8-55D2-CF08-A56A-F656BA5E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CA0FE8-62E4-6475-C809-F2906A50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5E9FC4-9748-C861-A52D-999B8ECB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09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6109C-AE0E-A26A-4C72-DC1B0DEA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Adaptações para alunos com diferentes necessidades e perfis</a:t>
            </a:r>
          </a:p>
        </p:txBody>
      </p:sp>
      <p:pic>
        <p:nvPicPr>
          <p:cNvPr id="7" name="Espaço Reservado para Conteúdo 6" descr="De volta ao fundo da escola com material escolar em fundo azul macio">
            <a:extLst>
              <a:ext uri="{FF2B5EF4-FFF2-40B4-BE49-F238E27FC236}">
                <a16:creationId xmlns:a16="http://schemas.microsoft.com/office/drawing/2014/main" id="{EA42D078-FA65-47C7-8B27-CCCA17D6360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102" r="8611" b="3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B650C7C-1E4C-4E60-A72E-861854EE956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Apoio básico e Enriquecimento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Modelos fracionados e lista reduzida ajudam alunos com dificuldades. Desafios e criação de exemplos próprios enriquecem alunos avançados.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Adaptações Visuais e Tácteis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Uso de alto contraste, texturas e materiais táteis facilita o aprendizado para alunos com necessidades visuais e acessibilidade.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Suporte para TDAH e TEA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Tarefas curtas, timer, checklist para TDAH; roteiro previsível e cartões estruturados para TEA auxiliam na organização e foco.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Apoios Extras e Alternativas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Pareamento com tutor e simulador de frações com IA para alunos com defasagem. Materiais impressos e manipuláveis para quem não tem internet.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B5F816-FA5C-8F32-3965-A76C835B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5D87EE-9AAD-4814-7F68-8D3BD0F4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1E4CC6-B7C5-8E64-8CB7-7D446C961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72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7F576D-4CD6-57D1-6AEA-1555EA9F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>
            <a:normAutofit/>
          </a:bodyPr>
          <a:lstStyle/>
          <a:p>
            <a:r>
              <a:rPr lang="en-US"/>
              <a:t>Agenda da 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5F90B7-213A-E60F-E8F7-669C2F2B29CA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429768" y="1828800"/>
            <a:ext cx="6135624" cy="44897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t>Contexto e Objetivos de Aprendizagem</a:t>
            </a:r>
          </a:p>
          <a:p>
            <a:pPr>
              <a:buFont typeface="Arial" panose="020B0604020202020204" pitchFamily="34" charset="0"/>
              <a:buChar char="•"/>
            </a:pPr>
            <a:r>
              <a:t>Habilidades, Competências e Conteúdo Programático</a:t>
            </a:r>
          </a:p>
          <a:p>
            <a:pPr>
              <a:buFont typeface="Arial" panose="020B0604020202020204" pitchFamily="34" charset="0"/>
              <a:buChar char="•"/>
            </a:pPr>
            <a:r>
              <a:t>Metodologia e Dinâmica da Aula</a:t>
            </a:r>
          </a:p>
          <a:p>
            <a:pPr>
              <a:buFont typeface="Arial" panose="020B0604020202020204" pitchFamily="34" charset="0"/>
              <a:buChar char="•"/>
            </a:pPr>
            <a:r>
              <a:t>Recursos e Avaliação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t>Diferenciação e Adaptações para Diversos Perfis</a:t>
            </a:r>
          </a:p>
          <a:p>
            <a:pPr>
              <a:buFont typeface="Arial" panose="020B0604020202020204" pitchFamily="34" charset="0"/>
              <a:buChar char="•"/>
            </a:pPr>
            <a:r>
              <a:t>Atividades Práticas e Exercícios</a:t>
            </a:r>
          </a:p>
          <a:p>
            <a:pPr>
              <a:buFont typeface="Arial" panose="020B0604020202020204" pitchFamily="34" charset="0"/>
              <a:buChar char="•"/>
            </a:pPr>
            <a:r>
              <a:t>Adaptações para Perfis Específicos</a:t>
            </a:r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DD06A89-A984-F2E0-1EA6-624E7ACAB47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8F65A4-3347-7D25-ADDE-1133E636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B6325A-4365-EBF6-7540-9D4CFB78A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855068-2982-5242-CF4D-9D007748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94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0C8E2-223E-C421-C3F8-15C8E051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Atividades Práticas e Exercícios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4CD813-66FE-08D6-20E4-928D6D02B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7D70C2-AE77-891D-D2D1-CE14B8B1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AE914D-F6F1-8750-FEF7-A2304D85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EDF612-2E6B-0E24-4C57-A24A091E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85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A322B-7FE5-5116-0B8D-19DD7D1AC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kern="1200" cap="all" baseline="0">
                <a:latin typeface="+mj-lt"/>
                <a:ea typeface="+mj-ea"/>
                <a:cs typeface="+mj-cs"/>
              </a:rPr>
              <a:t>Atividade 'Cardápio da Cantina': representação, equivalência e comparação de frações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D19E0B-D42A-4B1A-80FA-79C9C2F01DA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380744"/>
            <a:ext cx="685800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Representação Visual de Frações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Alunos representam frações de pizza visualmente para facilitar a compreensão dos valores fracionários.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Identificação de Equivalências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Os estudantes identificam frações equivalentes para entender melhor as relações entre valores fracionários.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Comparação de Quantidades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Comparação das frações para determinar qual sabor tem maior ou menor quantidade na pizza.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Colaboração e Comunicação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atividade promove trabalho em grupo, raciocínio lógico e comunicação matemática entre os estudantes.</a:t>
            </a:r>
          </a:p>
        </p:txBody>
      </p:sp>
      <p:pic>
        <p:nvPicPr>
          <p:cNvPr id="7" name="Espaço Reservado para Conteúdo 6" descr="Grupo de amigos sentados no tapete e comendo pizza juntos.">
            <a:extLst>
              <a:ext uri="{FF2B5EF4-FFF2-40B4-BE49-F238E27FC236}">
                <a16:creationId xmlns:a16="http://schemas.microsoft.com/office/drawing/2014/main" id="{0CEBCF2A-1934-474A-B3AA-704EE733C1D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7605" r="19156" b="1"/>
          <a:stretch>
            <a:fillRect/>
          </a:stretch>
        </p:blipFill>
        <p:spPr>
          <a:xfrm>
            <a:off x="8046768" y="10"/>
            <a:ext cx="4145232" cy="6399142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B10969-7B1F-CEBB-E1C9-F7C35352B2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DF3356-F491-7F86-B5A4-4267F150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E8E45-8F32-6734-20C7-C0CB778BB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933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F59FA-67AE-4BDF-5B73-5007EFF63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Exercícios de múltipla escolha e resposta aberta sobre frações</a:t>
            </a:r>
          </a:p>
        </p:txBody>
      </p:sp>
      <p:pic>
        <p:nvPicPr>
          <p:cNvPr id="7" name="Espaço Reservado para Conteúdo 6" descr="Exercícios de conta para crianças">
            <a:extLst>
              <a:ext uri="{FF2B5EF4-FFF2-40B4-BE49-F238E27FC236}">
                <a16:creationId xmlns:a16="http://schemas.microsoft.com/office/drawing/2014/main" id="{8FBF39AC-7767-4F46-9D63-57D852FD012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258" r="8455" b="3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9C3D50D-ADE2-47AF-939D-726D568A3E1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Representação de Frações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Usar retângulos divididos em partes iguais para ilustrar frações pintadas facilita a compreensão visual.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Frações Equivalentes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Frações equivalentes têm valores iguais apesar de numerador e denominador diferentes, como 2/3 e 4/6.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Uso da Linha Numérica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linha numérica ajuda a comparar frações e entender qual fica mais próxima de 1.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Exercícios com Resposta Aberta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Desenhar ou descrever frações reforça o aprendizado prático e a compreensão dos conceitos.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443EB9-22A3-01F0-0EB4-BD6FBE7C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D42A2B-0ED6-689B-2E7F-7259D1F0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42FBDD-BF20-C54A-3CA7-DDC7C1DB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02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4255-5769-F38E-A648-C429768BD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Atividade prática em grupo: 'Mosaico de Frações'</a:t>
            </a:r>
          </a:p>
        </p:txBody>
      </p:sp>
      <p:pic>
        <p:nvPicPr>
          <p:cNvPr id="7" name="Espaço Reservado para Conteúdo 6" descr="desenho de arquiteto paisagista e lápis de cor">
            <a:extLst>
              <a:ext uri="{FF2B5EF4-FFF2-40B4-BE49-F238E27FC236}">
                <a16:creationId xmlns:a16="http://schemas.microsoft.com/office/drawing/2014/main" id="{D0B0C7CE-9720-4D8F-8389-3409888CA28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2872" r="8525" b="3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0D8EBDD-A052-440F-9977-4C416D956A88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Objetivo da Atividade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Representar frações como parte-todo em retângulos e verificar equivalências e comparações usando desenhos precisos.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Materiais e Preparação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Utilizem papel quadriculado, régua, canetinhas, tesoura e cola para construir representações precisas das frações.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Passos para Construção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Formem grupos, escolham uma fração, construam três representações equivalentes e comparem com outra fração escolhida.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Critérios de Sucesso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Garantir partes iguais, pelo menos três equivalências rotuladas, comparação clara e organização do mosaico.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98FE2B-DD93-EF93-6324-398FF63E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85692B-BCFB-3242-3B91-E81FF964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B57F9F-CEFA-9B28-71DF-E7A1006E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676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B5657C-4284-79DE-4E1D-DB38671F8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Adaptações para Perfis Específicos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A8D567-2154-C77B-8F38-16BA89A56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9E8DA1-D87A-7FE2-41CC-1DDC48CAD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9CF1CF-5FA4-CBAC-75B7-364670F8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D2215B-3AB4-6E61-9216-DC13E39D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4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19A57-803E-70F7-D612-E25647FD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kern="1200" cap="all" baseline="0">
                <a:latin typeface="+mj-lt"/>
                <a:ea typeface="+mj-ea"/>
                <a:cs typeface="+mj-cs"/>
              </a:rPr>
              <a:t>Perfil A: dificuldades de leitura — objetivos, instruções e avaliação adaptada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EC3ACBA-0571-4355-A0A4-5BB26693ACA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380744"/>
            <a:ext cx="685800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Objetivos Ajustados para Frações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Ensinar numerador e denominador usando modelos visuais e frases curtas para facilitar a compreensão.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Instruções Diferenciadas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Uso de linguagem simples, passo a passo e apoio visual para melhorar a aprendizagem de frações.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Recursos e Apoios Tecnológicos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Cartões pictográficos, papel quadriculado e tecnologia assistiva como leitor de tela e simuladores de fração.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Avaliação Adaptada e Evidências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Avaliação simplificada com respostas orais e rubrica, focando em compreensão e representação correta das frações.</a:t>
            </a:r>
          </a:p>
        </p:txBody>
      </p:sp>
      <p:pic>
        <p:nvPicPr>
          <p:cNvPr id="7" name="Espaço Reservado para Conteúdo 6" descr="Exercícios de conta para crianças">
            <a:extLst>
              <a:ext uri="{FF2B5EF4-FFF2-40B4-BE49-F238E27FC236}">
                <a16:creationId xmlns:a16="http://schemas.microsoft.com/office/drawing/2014/main" id="{D6968B5E-E2C0-4EA4-B1D9-F918F2C21F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5659" r="31102" b="1"/>
          <a:stretch>
            <a:fillRect/>
          </a:stretch>
        </p:blipFill>
        <p:spPr>
          <a:xfrm>
            <a:off x="8046768" y="10"/>
            <a:ext cx="4145232" cy="6399142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15D178-3CDE-D9A4-F314-01FB2837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6EA2C4-0E1F-B581-A317-10D76A82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B39578-FA41-D939-BE15-D1373CD9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11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C2323-5931-9A1F-779E-4B6DA0C04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Perfil B: alto interesse/avançado — extensão, simplificação e avaliação adaptada</a:t>
            </a:r>
          </a:p>
        </p:txBody>
      </p:sp>
      <p:pic>
        <p:nvPicPr>
          <p:cNvPr id="7" name="Espaço Reservado para Conteúdo 6" descr="Homem do professor da música que ensina da teleconferência home do e-learning com computador e placa com notas e acordes baixos e de guitarra">
            <a:extLst>
              <a:ext uri="{FF2B5EF4-FFF2-40B4-BE49-F238E27FC236}">
                <a16:creationId xmlns:a16="http://schemas.microsoft.com/office/drawing/2014/main" id="{C4FBDDB2-F722-4CF7-A2E8-59E27322262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22713" b="3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C8DD554-E10E-4549-9B9C-25484B6D8E6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Gerar frações equivalentes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Criar três pares de frações equivalentes para uma fração dada, explicando o padrão de multiplicar ou dividir.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Simplificar frações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Simplificar frações usando representações visuais como retângulos e pizzas para justificar a simplificação.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Problema contextualizado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Resolver problemas práticos comparando frações, como receitas ou desempenho esportivo, com justificativas visuais.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Avaliação adaptada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Mini-portfólio com frações equivalentes, simplificações justificadas e solução explicada de problema contextualizado.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B2E798-B04A-C8FB-B859-5A7119DF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ECC177-8DEE-4208-4638-5DA88E433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254741-9AA7-5776-C706-E90D6EA9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5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E72B3-0279-B18C-A8F7-65C441861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en-US"/>
              <a:t>Conclusão</a:t>
            </a:r>
          </a:p>
        </p:txBody>
      </p:sp>
      <p:graphicFrame>
        <p:nvGraphicFramePr>
          <p:cNvPr id="10" name="Espaço Reservado para Conteúdo 2">
            <a:extLst>
              <a:ext uri="{FF2B5EF4-FFF2-40B4-BE49-F238E27FC236}">
                <a16:creationId xmlns:a16="http://schemas.microsoft.com/office/drawing/2014/main" id="{9D1BFFEA-77A8-7E64-5417-E9D29480B93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0222976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C10A82-6E10-F48E-A02D-7B02737C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BC147E-F12C-B03F-316C-A2AE9060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D3BBE8-A069-F3F9-02E0-71D9AD7EA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947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9901A-6243-1A79-EFB4-5759D2654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/>
          <a:p>
            <a:r>
              <a:rPr lang="en-US" sz="4000"/>
              <a:t>Contexto e Objetivos de Aprendizagem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99C0C499-E548-B887-5B28-AA01E48040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FCE712-3D43-A6CF-D141-C0FE06F125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4F5ECA-5A62-743C-5D10-9E19CD55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3FD075-EFE3-7001-6D88-97A6AFD7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330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F1B98-7331-9289-F7F8-0106205D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 dirty="0" err="1">
                <a:latin typeface="+mj-lt"/>
                <a:ea typeface="+mj-ea"/>
                <a:cs typeface="+mj-cs"/>
              </a:rPr>
              <a:t>Perfil</a:t>
            </a:r>
            <a:r>
              <a:rPr lang="en-US" sz="2700" b="0" kern="1200" cap="all" baseline="0" dirty="0">
                <a:latin typeface="+mj-lt"/>
                <a:ea typeface="+mj-ea"/>
                <a:cs typeface="+mj-cs"/>
              </a:rPr>
              <a:t> da </a:t>
            </a:r>
            <a:r>
              <a:rPr lang="en-US" sz="2700" b="0" kern="1200" cap="all" baseline="0" dirty="0" err="1">
                <a:latin typeface="+mj-lt"/>
                <a:ea typeface="+mj-ea"/>
                <a:cs typeface="+mj-cs"/>
              </a:rPr>
              <a:t>turma</a:t>
            </a:r>
            <a:r>
              <a:rPr lang="en-US" sz="2700" b="0" kern="1200" cap="all" baseline="0" dirty="0">
                <a:latin typeface="+mj-lt"/>
                <a:ea typeface="+mj-ea"/>
                <a:cs typeface="+mj-cs"/>
              </a:rPr>
              <a:t> e </a:t>
            </a:r>
            <a:r>
              <a:rPr lang="en-US" sz="2700" b="0" kern="1200" cap="all" baseline="0" dirty="0" err="1">
                <a:latin typeface="+mj-lt"/>
                <a:ea typeface="+mj-ea"/>
                <a:cs typeface="+mj-cs"/>
              </a:rPr>
              <a:t>experiências</a:t>
            </a:r>
            <a:r>
              <a:rPr lang="en-US" sz="2700" b="0" kern="1200" cap="all" baseline="0" dirty="0">
                <a:latin typeface="+mj-lt"/>
                <a:ea typeface="+mj-ea"/>
                <a:cs typeface="+mj-cs"/>
              </a:rPr>
              <a:t> </a:t>
            </a:r>
            <a:r>
              <a:rPr lang="en-US" sz="2700" b="0" kern="1200" cap="all" baseline="0" dirty="0" err="1">
                <a:latin typeface="+mj-lt"/>
                <a:ea typeface="+mj-ea"/>
                <a:cs typeface="+mj-cs"/>
              </a:rPr>
              <a:t>prévias</a:t>
            </a:r>
            <a:r>
              <a:rPr lang="en-US" sz="2700" b="0" kern="1200" cap="all" baseline="0" dirty="0">
                <a:latin typeface="+mj-lt"/>
                <a:ea typeface="+mj-ea"/>
                <a:cs typeface="+mj-cs"/>
              </a:rPr>
              <a:t> com </a:t>
            </a:r>
            <a:r>
              <a:rPr lang="en-US" sz="2700" b="0" kern="1200" cap="all" baseline="0" dirty="0" err="1">
                <a:latin typeface="+mj-lt"/>
                <a:ea typeface="+mj-ea"/>
                <a:cs typeface="+mj-cs"/>
              </a:rPr>
              <a:t>frações</a:t>
            </a:r>
            <a:endParaRPr lang="en-US" sz="2700" b="0" kern="1200" cap="all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Espaço Reservado para Conteúdo 6" descr="um menino olhando para gráficos financeiros">
            <a:extLst>
              <a:ext uri="{FF2B5EF4-FFF2-40B4-BE49-F238E27FC236}">
                <a16:creationId xmlns:a16="http://schemas.microsoft.com/office/drawing/2014/main" id="{BCA3E841-C0F0-4F64-8BCE-E18DA5F4D45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6935" r="-2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4650EBA-6208-41C6-AD34-E45BFBFDFCF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 dirty="0"/>
              <a:t>Contexto da Turma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dirty="0"/>
              <a:t>A turma é composta por 32 estudantes do 6º ano com experiências variadas em frações do cotidiano.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 dirty="0"/>
              <a:t>Experiências Prévias em Frações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dirty="0"/>
              <a:t>Os estudantes reconhecem frações em situações diárias como pizza e barra de chocolate, facilitando a compreensão inicial.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 dirty="0"/>
              <a:t>Necessidade de Consolidação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dirty="0"/>
              <a:t>Os alunos precisam consolidar conceitos como numerador, denominador, diferentes representações e comparação de frações simples.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927D47-F4CB-534C-84B5-640566C912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CE720E-679B-7D5E-EAAC-2CC1F7F8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A2BB38-D68C-DECA-3CBB-15805E5C7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39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8FF8C8-3C10-2B8C-8ECF-874AC6F0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0" kern="1200" cap="all" baseline="0">
                <a:latin typeface="+mj-lt"/>
                <a:ea typeface="+mj-ea"/>
                <a:cs typeface="+mj-cs"/>
              </a:rPr>
              <a:t>Objetivos de aprendizagem: identificação, representação e comparação de frações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B0718E6-DD9E-45D5-AE5F-D648076635A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380744"/>
            <a:ext cx="685800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Identificação de Numerador e Denominador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Identifique o numerador e denominador em frações com denominador até 12, compreendendo a parte-todo.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Modelos Visuais de Frações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Represente frações usando pizzas e retângulos e localize-as na linha numérica entre 0 e 1.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Frações Equivalentes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Reconheça frações equivalentes simples como 1/2 igual a 2/4 usando desenhos ou decomposição.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Comparação e Ordenação de Frações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Compare e ordene frações com o mesmo numerador ou denominador usando modelos visuais para justificar.</a:t>
            </a:r>
          </a:p>
        </p:txBody>
      </p:sp>
      <p:pic>
        <p:nvPicPr>
          <p:cNvPr id="7" name="Espaço Reservado para Conteúdo 6" descr="Grupo de fatia de pizza em fundo colorido">
            <a:extLst>
              <a:ext uri="{FF2B5EF4-FFF2-40B4-BE49-F238E27FC236}">
                <a16:creationId xmlns:a16="http://schemas.microsoft.com/office/drawing/2014/main" id="{BF9416A5-E444-4502-8EBA-9D9F2A6B0CA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6975" r="19502" b="1"/>
          <a:stretch>
            <a:fillRect/>
          </a:stretch>
        </p:blipFill>
        <p:spPr>
          <a:xfrm>
            <a:off x="8046768" y="10"/>
            <a:ext cx="4145232" cy="6399142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59B94F-DDDF-5694-9EF7-A79F03B5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CA8D66-CDE4-7C27-18C4-90546354B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70CC77-29E5-0184-1128-D957D88D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620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2D2FA-A46D-6852-09B0-8819EF43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 dirty="0" err="1"/>
              <a:t>Habilidades</a:t>
            </a:r>
            <a:r>
              <a:rPr lang="en-US" dirty="0"/>
              <a:t>, </a:t>
            </a:r>
            <a:r>
              <a:rPr lang="en-US" dirty="0" err="1"/>
              <a:t>Competências</a:t>
            </a:r>
            <a:r>
              <a:rPr lang="en-US" dirty="0"/>
              <a:t> e </a:t>
            </a:r>
            <a:r>
              <a:rPr lang="en-US" dirty="0" err="1"/>
              <a:t>Conteúdo</a:t>
            </a:r>
            <a:r>
              <a:rPr lang="en-US" dirty="0"/>
              <a:t> </a:t>
            </a:r>
            <a:r>
              <a:rPr lang="en-US" dirty="0" err="1"/>
              <a:t>Programático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274D30-D873-4591-2022-E72875BC4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0CCC09-213F-4B6A-4E2E-E48B4520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ADBCCB-426F-A48F-073A-96BDD90AC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818FF-F15C-D7BA-A9B0-9A1DE578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C6AE7-80C6-3F88-6750-840E21C4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Habilidades matemáticas e competências desenvolvidas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F51235-E3AC-451C-A90C-810BED913DF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380744"/>
            <a:ext cx="685800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Compreensão de Frações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Entender fração como parte de um todo e como número na reta numérica é essencial para o desenvolvimento matemático.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Raciocínio Lógico e Comunicação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Desenvolver pensamento lógico e habilidade para explicar escolhas matemáticas fortalece a comunicação e o entendimento.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Colaboração e Autorregulação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Trabalhar em grupo e utilizar checklists ajuda na organização e autorregulação das atividades matemáticas.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Uso Responsável da Tecnologia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Utilizar tecnologia e inteligência artificial para praticar conceitos matemáticos amplia o aprendizado de forma responsável.</a:t>
            </a:r>
          </a:p>
        </p:txBody>
      </p:sp>
      <p:pic>
        <p:nvPicPr>
          <p:cNvPr id="7" name="Espaço Reservado para Conteúdo 6" descr="Estilista trabalhando em casa">
            <a:extLst>
              <a:ext uri="{FF2B5EF4-FFF2-40B4-BE49-F238E27FC236}">
                <a16:creationId xmlns:a16="http://schemas.microsoft.com/office/drawing/2014/main" id="{EA297492-9A08-4B26-95EC-1B52248A04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3903" r="22858" b="1"/>
          <a:stretch>
            <a:fillRect/>
          </a:stretch>
        </p:blipFill>
        <p:spPr>
          <a:xfrm>
            <a:off x="8046768" y="10"/>
            <a:ext cx="4145232" cy="6399142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7F8C66-8BCA-44C8-0FC6-680BFEB5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64DCD2-7F93-5D2C-8D44-95ACA0FF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3C3E71-14E5-BBAC-B5A3-54DB86B5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92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ADC79-A84E-F57D-ED0D-0C37BE42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0" kern="1200" cap="all" baseline="0">
                <a:latin typeface="+mj-lt"/>
                <a:ea typeface="+mj-ea"/>
                <a:cs typeface="+mj-cs"/>
              </a:rPr>
              <a:t>Conteúdos essenciais: parte-todo, modelos visuais, equivalências e comparação</a:t>
            </a:r>
          </a:p>
        </p:txBody>
      </p:sp>
      <p:pic>
        <p:nvPicPr>
          <p:cNvPr id="7" name="Espaço Reservado para Conteúdo 6" descr="Gráfico circular em amarelo, azul e vermelho feito de blocos de madeira 33 por cento.">
            <a:extLst>
              <a:ext uri="{FF2B5EF4-FFF2-40B4-BE49-F238E27FC236}">
                <a16:creationId xmlns:a16="http://schemas.microsoft.com/office/drawing/2014/main" id="{7660DB84-5168-4FE5-8AB2-5DE155F26D9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7069" r="15932" b="1"/>
          <a:stretch>
            <a:fillRect/>
          </a:stretch>
        </p:blipFill>
        <p:spPr>
          <a:xfrm>
            <a:off x="20" y="2293496"/>
            <a:ext cx="5285212" cy="4564504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3B77956-A1E9-43E1-A057-2A73A899585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00" y="549275"/>
            <a:ext cx="5585925" cy="57832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Conceitos de Parte-Todo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Entender numerador e denominador como partes de um todo é fundamental para frações.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Modelos Visuais de Frações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Modelos como pizzas fracionadas, retângulos e linha numérica auxiliam na compreensão visual das frações.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Equivalência Básica de Frações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Frações equivalentes como metades, terços, quartos e sextos ajudam a compreender igualdade entre frações.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Comparação e Ordenação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Comparar e ordenar frações com mesmo denominador ou numerador desenvolve o raciocínio matemático.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3CDB63-4E13-FB01-7A35-47C71C9A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59143C-3C30-2D9B-3BAE-B054C225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C237A0-00C1-67D4-6FD1-423E1FE7B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10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5B257-B2BC-809A-0069-0D042B98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en-US"/>
              <a:t>Metodologia e Dinâmica da Aula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D6F9F65-EEF9-93D5-C4CB-6F7A54A80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CFD03A-D26C-BDEA-8BEB-1D6F4305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11/9/2025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5F8935-90F3-4D5A-26E5-24A046085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0E5160-24E0-9D1C-454D-CE4C9B6B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10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4694</Words>
  <Application>Microsoft Office PowerPoint</Application>
  <PresentationFormat>Widescreen</PresentationFormat>
  <Paragraphs>311</Paragraphs>
  <Slides>27</Slides>
  <Notes>27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Aptos</vt:lpstr>
      <vt:lpstr>Arial</vt:lpstr>
      <vt:lpstr>Neue Haas Grotesk Text Pro</vt:lpstr>
      <vt:lpstr>OasisVTI</vt:lpstr>
      <vt:lpstr>Fração e Representações Visuais — Matemática, 6º ano</vt:lpstr>
      <vt:lpstr>Agenda da Apresentação</vt:lpstr>
      <vt:lpstr>Contexto e Objetivos de Aprendizagem</vt:lpstr>
      <vt:lpstr>Perfil da turma e experiências prévias com frações</vt:lpstr>
      <vt:lpstr>Objetivos de aprendizagem: identificação, representação e comparação de frações</vt:lpstr>
      <vt:lpstr>Habilidades, Competências e Conteúdo Programático</vt:lpstr>
      <vt:lpstr>Habilidades matemáticas e competências desenvolvidas</vt:lpstr>
      <vt:lpstr>Conteúdos essenciais: parte-todo, modelos visuais, equivalências e comparação</vt:lpstr>
      <vt:lpstr>Metodologia e Dinâmica da Aula</vt:lpstr>
      <vt:lpstr>Organização dos grupos e abertura da aula</vt:lpstr>
      <vt:lpstr>Sondagem, explanação guiada e estações de aprendizagem</vt:lpstr>
      <vt:lpstr>Desafio em grupo, checagem de saída e fechamento</vt:lpstr>
      <vt:lpstr>Recursos e Avaliação</vt:lpstr>
      <vt:lpstr>Materiais físicos e tecnológicos utilizados</vt:lpstr>
      <vt:lpstr>Avaliação diagnóstica, formativa e somativa</vt:lpstr>
      <vt:lpstr>Critérios de avaliação para compreensão e representação de frações</vt:lpstr>
      <vt:lpstr>Pontuação máxima e níveis de desempenho</vt:lpstr>
      <vt:lpstr>Diferenciação e Adaptações para Diversos Perfis</vt:lpstr>
      <vt:lpstr>Adaptações para alunos com diferentes necessidades e perfis</vt:lpstr>
      <vt:lpstr>Atividades Práticas e Exercícios</vt:lpstr>
      <vt:lpstr>Atividade 'Cardápio da Cantina': representação, equivalência e comparação de frações</vt:lpstr>
      <vt:lpstr>Exercícios de múltipla escolha e resposta aberta sobre frações</vt:lpstr>
      <vt:lpstr>Atividade prática em grupo: 'Mosaico de Frações'</vt:lpstr>
      <vt:lpstr>Adaptações para Perfis Específicos</vt:lpstr>
      <vt:lpstr>Perfil A: dificuldades de leitura — objetivos, instruções e avaliação adaptada</vt:lpstr>
      <vt:lpstr>Perfil B: alto interesse/avançado — extensão, simplificação e avaliação adaptada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Gabriel Souza</dc:creator>
  <cp:lastModifiedBy>Gabriel Vieira</cp:lastModifiedBy>
  <cp:revision>1</cp:revision>
  <dcterms:created xsi:type="dcterms:W3CDTF">2025-11-10T04:36:37Z</dcterms:created>
  <dcterms:modified xsi:type="dcterms:W3CDTF">2025-11-10T04:42:43Z</dcterms:modified>
</cp:coreProperties>
</file>